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164592"/>
          </a:xfrm>
          <a:prstGeom prst="rect">
            <a:avLst/>
          </a:prstGeom>
          <a:solidFill>
            <a:srgbClr val="B6441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1645920"/>
            <a:ext cx="10972800" cy="1463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4000" b="1">
                <a:solidFill>
                  <a:srgbClr val="202020"/>
                </a:solidFill>
                <a:latin typeface="Helvetica"/>
              </a:rPr>
              <a:t>PAM-flexible base editing of human T cells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3108960"/>
            <a:ext cx="10972800" cy="10972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800" b="0">
                <a:solidFill>
                  <a:srgbClr val="666666"/>
                </a:solidFill>
                <a:latin typeface="Helvetica"/>
              </a:rPr>
              <a:t>Quantified knockdown of FOXP3, IL2RA and CTLA4 · defence draft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5852160"/>
            <a:ext cx="10972800" cy="5486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200" b="0">
                <a:solidFill>
                  <a:srgbClr val="666666"/>
                </a:solidFill>
                <a:latin typeface="Helvetica"/>
              </a:rPr>
              <a:t>nature-paper skill · defence draft · 2026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164592"/>
          </a:xfrm>
          <a:prstGeom prst="rect">
            <a:avLst/>
          </a:prstGeom>
          <a:solidFill>
            <a:srgbClr val="B6441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411480"/>
            <a:ext cx="10972800" cy="8229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2800" b="1">
                <a:solidFill>
                  <a:srgbClr val="202020"/>
                </a:solidFill>
                <a:latin typeface="Helvetica"/>
              </a:rPr>
              <a:t>Limitations &amp; future work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548640" y="1234440"/>
            <a:ext cx="11338560" cy="0"/>
          </a:xfrm>
          <a:prstGeom prst="line">
            <a:avLst/>
          </a:prstGeom>
          <a:ln w="6350">
            <a:solidFill>
              <a:srgbClr val="666666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Rectangle 4"/>
          <p:cNvSpPr/>
          <p:nvPr/>
        </p:nvSpPr>
        <p:spPr>
          <a:xfrm>
            <a:off x="548640" y="1600200"/>
            <a:ext cx="91440" cy="91440"/>
          </a:xfrm>
          <a:prstGeom prst="rect">
            <a:avLst/>
          </a:prstGeom>
          <a:solidFill>
            <a:srgbClr val="B6441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777240" y="1463040"/>
            <a:ext cx="1143000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600" b="0">
                <a:solidFill>
                  <a:srgbClr val="202020"/>
                </a:solidFill>
                <a:latin typeface="Helvetica"/>
              </a:rPr>
              <a:t>Three donors; broader donor panel pending.</a:t>
            </a:r>
          </a:p>
        </p:txBody>
      </p:sp>
      <p:sp>
        <p:nvSpPr>
          <p:cNvPr id="7" name="Rectangle 6"/>
          <p:cNvSpPr/>
          <p:nvPr/>
        </p:nvSpPr>
        <p:spPr>
          <a:xfrm>
            <a:off x="548640" y="2148840"/>
            <a:ext cx="91440" cy="91440"/>
          </a:xfrm>
          <a:prstGeom prst="rect">
            <a:avLst/>
          </a:prstGeom>
          <a:solidFill>
            <a:srgbClr val="B6441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777240" y="2011680"/>
            <a:ext cx="1143000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600" b="0">
                <a:solidFill>
                  <a:srgbClr val="202020"/>
                </a:solidFill>
                <a:latin typeface="Helvetica"/>
              </a:rPr>
              <a:t>RT-qPCR read-out only — protein-level confirmation planned by intracellular flow.</a:t>
            </a:r>
          </a:p>
        </p:txBody>
      </p:sp>
      <p:sp>
        <p:nvSpPr>
          <p:cNvPr id="9" name="Rectangle 8"/>
          <p:cNvSpPr/>
          <p:nvPr/>
        </p:nvSpPr>
        <p:spPr>
          <a:xfrm>
            <a:off x="548640" y="2697480"/>
            <a:ext cx="91440" cy="91440"/>
          </a:xfrm>
          <a:prstGeom prst="rect">
            <a:avLst/>
          </a:prstGeom>
          <a:solidFill>
            <a:srgbClr val="B6441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777240" y="2560320"/>
            <a:ext cx="1143000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600" b="0">
                <a:solidFill>
                  <a:srgbClr val="202020"/>
                </a:solidFill>
                <a:latin typeface="Helvetica"/>
              </a:rPr>
              <a:t>In-vivo persistence assay outstanding.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164592"/>
          </a:xfrm>
          <a:prstGeom prst="rect">
            <a:avLst/>
          </a:prstGeom>
          <a:solidFill>
            <a:srgbClr val="B6441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411480"/>
            <a:ext cx="10972800" cy="8229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2800" b="1">
                <a:solidFill>
                  <a:srgbClr val="202020"/>
                </a:solidFill>
                <a:latin typeface="Helvetica"/>
              </a:rPr>
              <a:t>Q&amp;A · expected: off-target?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548640" y="1234440"/>
            <a:ext cx="11338560" cy="0"/>
          </a:xfrm>
          <a:prstGeom prst="line">
            <a:avLst/>
          </a:prstGeom>
          <a:ln w="6350">
            <a:solidFill>
              <a:srgbClr val="666666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Rectangle 4"/>
          <p:cNvSpPr/>
          <p:nvPr/>
        </p:nvSpPr>
        <p:spPr>
          <a:xfrm>
            <a:off x="548640" y="1600200"/>
            <a:ext cx="91440" cy="91440"/>
          </a:xfrm>
          <a:prstGeom prst="rect">
            <a:avLst/>
          </a:prstGeom>
          <a:solidFill>
            <a:srgbClr val="B6441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777240" y="1463040"/>
            <a:ext cx="1143000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600" b="0">
                <a:solidFill>
                  <a:srgbClr val="202020"/>
                </a:solidFill>
                <a:latin typeface="Helvetica"/>
              </a:rPr>
              <a:t>Capture-seq across top 10 predicted off-targets shows no signal above mock-edited control.</a:t>
            </a:r>
          </a:p>
        </p:txBody>
      </p:sp>
      <p:sp>
        <p:nvSpPr>
          <p:cNvPr id="7" name="Rectangle 6"/>
          <p:cNvSpPr/>
          <p:nvPr/>
        </p:nvSpPr>
        <p:spPr>
          <a:xfrm>
            <a:off x="548640" y="2148840"/>
            <a:ext cx="91440" cy="91440"/>
          </a:xfrm>
          <a:prstGeom prst="rect">
            <a:avLst/>
          </a:prstGeom>
          <a:solidFill>
            <a:srgbClr val="B6441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777240" y="2011680"/>
            <a:ext cx="1143000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600" b="0">
                <a:solidFill>
                  <a:srgbClr val="202020"/>
                </a:solidFill>
                <a:latin typeface="Helvetica"/>
              </a:rPr>
              <a:t>We are following up with GUIDE-seq across donor #4 to confirm.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164592"/>
          </a:xfrm>
          <a:prstGeom prst="rect">
            <a:avLst/>
          </a:prstGeom>
          <a:solidFill>
            <a:srgbClr val="B6441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411480"/>
            <a:ext cx="10972800" cy="8229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2800" b="1">
                <a:solidFill>
                  <a:srgbClr val="202020"/>
                </a:solidFill>
                <a:latin typeface="Helvetica"/>
              </a:rPr>
              <a:t>Q&amp;A · expected: PAM flexibility cost?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548640" y="1234440"/>
            <a:ext cx="11338560" cy="0"/>
          </a:xfrm>
          <a:prstGeom prst="line">
            <a:avLst/>
          </a:prstGeom>
          <a:ln w="6350">
            <a:solidFill>
              <a:srgbClr val="666666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Rectangle 4"/>
          <p:cNvSpPr/>
          <p:nvPr/>
        </p:nvSpPr>
        <p:spPr>
          <a:xfrm>
            <a:off x="548640" y="1600200"/>
            <a:ext cx="91440" cy="91440"/>
          </a:xfrm>
          <a:prstGeom prst="rect">
            <a:avLst/>
          </a:prstGeom>
          <a:solidFill>
            <a:srgbClr val="B6441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777240" y="1463040"/>
            <a:ext cx="1143000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600" b="0">
                <a:solidFill>
                  <a:srgbClr val="202020"/>
                </a:solidFill>
                <a:latin typeface="Helvetica"/>
              </a:rPr>
              <a:t>Editing efficiency is preserved at the canonical NGG sites we benchmarked.</a:t>
            </a:r>
          </a:p>
        </p:txBody>
      </p:sp>
      <p:sp>
        <p:nvSpPr>
          <p:cNvPr id="7" name="Rectangle 6"/>
          <p:cNvSpPr/>
          <p:nvPr/>
        </p:nvSpPr>
        <p:spPr>
          <a:xfrm>
            <a:off x="548640" y="2148840"/>
            <a:ext cx="91440" cy="91440"/>
          </a:xfrm>
          <a:prstGeom prst="rect">
            <a:avLst/>
          </a:prstGeom>
          <a:solidFill>
            <a:srgbClr val="B6441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777240" y="2011680"/>
            <a:ext cx="1143000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600" b="0">
                <a:solidFill>
                  <a:srgbClr val="202020"/>
                </a:solidFill>
                <a:latin typeface="Helvetica"/>
              </a:rPr>
              <a:t>We did not observe a fitness cost across 7-day culture.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164592"/>
          </a:xfrm>
          <a:prstGeom prst="rect">
            <a:avLst/>
          </a:prstGeom>
          <a:solidFill>
            <a:srgbClr val="B6441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411480"/>
            <a:ext cx="10972800" cy="8229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2800" b="1">
                <a:solidFill>
                  <a:srgbClr val="202020"/>
                </a:solidFill>
                <a:latin typeface="Helvetica"/>
              </a:rPr>
              <a:t>Q&amp;A · expected: why these three loci?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548640" y="1234440"/>
            <a:ext cx="11338560" cy="0"/>
          </a:xfrm>
          <a:prstGeom prst="line">
            <a:avLst/>
          </a:prstGeom>
          <a:ln w="6350">
            <a:solidFill>
              <a:srgbClr val="666666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Rectangle 4"/>
          <p:cNvSpPr/>
          <p:nvPr/>
        </p:nvSpPr>
        <p:spPr>
          <a:xfrm>
            <a:off x="548640" y="1600200"/>
            <a:ext cx="91440" cy="91440"/>
          </a:xfrm>
          <a:prstGeom prst="rect">
            <a:avLst/>
          </a:prstGeom>
          <a:solidFill>
            <a:srgbClr val="B6441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777240" y="1463040"/>
            <a:ext cx="1143000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600" b="0">
                <a:solidFill>
                  <a:srgbClr val="202020"/>
                </a:solidFill>
                <a:latin typeface="Helvetica"/>
              </a:rPr>
              <a:t>FOXP3 / IL2RA / CTLA4 jointly mark the regulatory T-cell axis.</a:t>
            </a:r>
          </a:p>
        </p:txBody>
      </p:sp>
      <p:sp>
        <p:nvSpPr>
          <p:cNvPr id="7" name="Rectangle 6"/>
          <p:cNvSpPr/>
          <p:nvPr/>
        </p:nvSpPr>
        <p:spPr>
          <a:xfrm>
            <a:off x="548640" y="2148840"/>
            <a:ext cx="91440" cy="91440"/>
          </a:xfrm>
          <a:prstGeom prst="rect">
            <a:avLst/>
          </a:prstGeom>
          <a:solidFill>
            <a:srgbClr val="B6441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777240" y="2011680"/>
            <a:ext cx="1143000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600" b="0">
                <a:solidFill>
                  <a:srgbClr val="202020"/>
                </a:solidFill>
                <a:latin typeface="Helvetica"/>
              </a:rPr>
              <a:t>Co-induction is the read-out the field uses to score Treg engineering programmes.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164592"/>
          </a:xfrm>
          <a:prstGeom prst="rect">
            <a:avLst/>
          </a:prstGeom>
          <a:solidFill>
            <a:srgbClr val="B6441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411480"/>
            <a:ext cx="10972800" cy="8229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2800" b="1">
                <a:solidFill>
                  <a:srgbClr val="202020"/>
                </a:solidFill>
                <a:latin typeface="Helvetica"/>
              </a:rPr>
              <a:t>Motivation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548640" y="1234440"/>
            <a:ext cx="11338560" cy="0"/>
          </a:xfrm>
          <a:prstGeom prst="line">
            <a:avLst/>
          </a:prstGeom>
          <a:ln w="6350">
            <a:solidFill>
              <a:srgbClr val="666666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Rectangle 4"/>
          <p:cNvSpPr/>
          <p:nvPr/>
        </p:nvSpPr>
        <p:spPr>
          <a:xfrm>
            <a:off x="548640" y="1600200"/>
            <a:ext cx="91440" cy="91440"/>
          </a:xfrm>
          <a:prstGeom prst="rect">
            <a:avLst/>
          </a:prstGeom>
          <a:solidFill>
            <a:srgbClr val="B6441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777240" y="1463040"/>
            <a:ext cx="1143000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600" b="0">
                <a:solidFill>
                  <a:srgbClr val="202020"/>
                </a:solidFill>
                <a:latin typeface="Helvetica"/>
              </a:rPr>
              <a:t>Adoptive cell therapy is promising — yet engineering primary T cells is the bottleneck.</a:t>
            </a:r>
          </a:p>
        </p:txBody>
      </p:sp>
      <p:sp>
        <p:nvSpPr>
          <p:cNvPr id="7" name="Rectangle 6"/>
          <p:cNvSpPr/>
          <p:nvPr/>
        </p:nvSpPr>
        <p:spPr>
          <a:xfrm>
            <a:off x="548640" y="2148840"/>
            <a:ext cx="91440" cy="91440"/>
          </a:xfrm>
          <a:prstGeom prst="rect">
            <a:avLst/>
          </a:prstGeom>
          <a:solidFill>
            <a:srgbClr val="B6441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777240" y="2011680"/>
            <a:ext cx="1143000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600" b="0">
                <a:solidFill>
                  <a:srgbClr val="202020"/>
                </a:solidFill>
                <a:latin typeface="Helvetica"/>
              </a:rPr>
              <a:t>FOXP3 / IL2RA / CTLA4 control the regulatory T-cell programme.</a:t>
            </a:r>
          </a:p>
        </p:txBody>
      </p:sp>
      <p:sp>
        <p:nvSpPr>
          <p:cNvPr id="9" name="Rectangle 8"/>
          <p:cNvSpPr/>
          <p:nvPr/>
        </p:nvSpPr>
        <p:spPr>
          <a:xfrm>
            <a:off x="548640" y="2697480"/>
            <a:ext cx="91440" cy="91440"/>
          </a:xfrm>
          <a:prstGeom prst="rect">
            <a:avLst/>
          </a:prstGeom>
          <a:solidFill>
            <a:srgbClr val="B6441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777240" y="2560320"/>
            <a:ext cx="1143000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600" b="0">
                <a:solidFill>
                  <a:srgbClr val="202020"/>
                </a:solidFill>
                <a:latin typeface="Helvetica"/>
              </a:rPr>
              <a:t>Off-the-shelf editors are constrained by PAM availability at the target loci.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164592"/>
          </a:xfrm>
          <a:prstGeom prst="rect">
            <a:avLst/>
          </a:prstGeom>
          <a:solidFill>
            <a:srgbClr val="B6441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411480"/>
            <a:ext cx="10972800" cy="8229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2800" b="1">
                <a:solidFill>
                  <a:srgbClr val="202020"/>
                </a:solidFill>
                <a:latin typeface="Helvetica"/>
              </a:rPr>
              <a:t>Research question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548640" y="1234440"/>
            <a:ext cx="11338560" cy="0"/>
          </a:xfrm>
          <a:prstGeom prst="line">
            <a:avLst/>
          </a:prstGeom>
          <a:ln w="6350">
            <a:solidFill>
              <a:srgbClr val="666666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Rectangle 4"/>
          <p:cNvSpPr/>
          <p:nvPr/>
        </p:nvSpPr>
        <p:spPr>
          <a:xfrm>
            <a:off x="548640" y="1600200"/>
            <a:ext cx="91440" cy="91440"/>
          </a:xfrm>
          <a:prstGeom prst="rect">
            <a:avLst/>
          </a:prstGeom>
          <a:solidFill>
            <a:srgbClr val="B6441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777240" y="1463040"/>
            <a:ext cx="1143000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600" b="0">
                <a:solidFill>
                  <a:srgbClr val="202020"/>
                </a:solidFill>
                <a:latin typeface="Helvetica"/>
              </a:rPr>
              <a:t>Can a PAM-flexible SpCas9 base editor drive coordinated, quantifiable up-regulation of FOXP3, IL2RA and CTLA4 in primary human T cells in a single round?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164592"/>
          </a:xfrm>
          <a:prstGeom prst="rect">
            <a:avLst/>
          </a:prstGeom>
          <a:solidFill>
            <a:srgbClr val="B6441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411480"/>
            <a:ext cx="10972800" cy="8229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2800" b="1">
                <a:solidFill>
                  <a:srgbClr val="202020"/>
                </a:solidFill>
                <a:latin typeface="Helvetica"/>
              </a:rPr>
              <a:t>Methods overview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548640" y="1234440"/>
            <a:ext cx="11338560" cy="0"/>
          </a:xfrm>
          <a:prstGeom prst="line">
            <a:avLst/>
          </a:prstGeom>
          <a:ln w="6350">
            <a:solidFill>
              <a:srgbClr val="666666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Rectangle 4"/>
          <p:cNvSpPr/>
          <p:nvPr/>
        </p:nvSpPr>
        <p:spPr>
          <a:xfrm>
            <a:off x="548640" y="1600200"/>
            <a:ext cx="91440" cy="91440"/>
          </a:xfrm>
          <a:prstGeom prst="rect">
            <a:avLst/>
          </a:prstGeom>
          <a:solidFill>
            <a:srgbClr val="B6441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777240" y="1463040"/>
            <a:ext cx="1143000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600" b="0">
                <a:solidFill>
                  <a:srgbClr val="202020"/>
                </a:solidFill>
                <a:latin typeface="Helvetica"/>
              </a:rPr>
              <a:t>PBMCs from anonymised healthy donors → magnetic CD4+ isolation.</a:t>
            </a:r>
          </a:p>
        </p:txBody>
      </p:sp>
      <p:sp>
        <p:nvSpPr>
          <p:cNvPr id="7" name="Rectangle 6"/>
          <p:cNvSpPr/>
          <p:nvPr/>
        </p:nvSpPr>
        <p:spPr>
          <a:xfrm>
            <a:off x="548640" y="2148840"/>
            <a:ext cx="91440" cy="91440"/>
          </a:xfrm>
          <a:prstGeom prst="rect">
            <a:avLst/>
          </a:prstGeom>
          <a:solidFill>
            <a:srgbClr val="B6441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777240" y="2011680"/>
            <a:ext cx="1143000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600" b="0">
                <a:solidFill>
                  <a:srgbClr val="202020"/>
                </a:solidFill>
                <a:latin typeface="Helvetica"/>
              </a:rPr>
              <a:t>Ribonucleoprotein delivery of PAM-flexible SpCas9 adenine base editor.</a:t>
            </a:r>
          </a:p>
        </p:txBody>
      </p:sp>
      <p:sp>
        <p:nvSpPr>
          <p:cNvPr id="9" name="Rectangle 8"/>
          <p:cNvSpPr/>
          <p:nvPr/>
        </p:nvSpPr>
        <p:spPr>
          <a:xfrm>
            <a:off x="548640" y="2697480"/>
            <a:ext cx="91440" cy="91440"/>
          </a:xfrm>
          <a:prstGeom prst="rect">
            <a:avLst/>
          </a:prstGeom>
          <a:solidFill>
            <a:srgbClr val="B6441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777240" y="2560320"/>
            <a:ext cx="1143000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600" b="0">
                <a:solidFill>
                  <a:srgbClr val="202020"/>
                </a:solidFill>
                <a:latin typeface="Helvetica"/>
              </a:rPr>
              <a:t>Read-out by RT-qPCR; log2 fold-change relative to control mean.</a:t>
            </a:r>
          </a:p>
        </p:txBody>
      </p:sp>
      <p:sp>
        <p:nvSpPr>
          <p:cNvPr id="11" name="Rectangle 10"/>
          <p:cNvSpPr/>
          <p:nvPr/>
        </p:nvSpPr>
        <p:spPr>
          <a:xfrm>
            <a:off x="548640" y="3246120"/>
            <a:ext cx="91440" cy="91440"/>
          </a:xfrm>
          <a:prstGeom prst="rect">
            <a:avLst/>
          </a:prstGeom>
          <a:solidFill>
            <a:srgbClr val="B6441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777240" y="3108960"/>
            <a:ext cx="1143000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600" b="0">
                <a:solidFill>
                  <a:srgbClr val="202020"/>
                </a:solidFill>
                <a:latin typeface="Helvetica"/>
              </a:rPr>
              <a:t>n = 3 biological replicates per condition; technical n = 3 per RT-qPCR run.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164592"/>
          </a:xfrm>
          <a:prstGeom prst="rect">
            <a:avLst/>
          </a:prstGeom>
          <a:solidFill>
            <a:srgbClr val="B6441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411480"/>
            <a:ext cx="10972800" cy="8229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2800" b="1">
                <a:solidFill>
                  <a:srgbClr val="202020"/>
                </a:solidFill>
                <a:latin typeface="Helvetica"/>
              </a:rPr>
              <a:t>Methods overview · controls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548640" y="1234440"/>
            <a:ext cx="11338560" cy="0"/>
          </a:xfrm>
          <a:prstGeom prst="line">
            <a:avLst/>
          </a:prstGeom>
          <a:ln w="6350">
            <a:solidFill>
              <a:srgbClr val="666666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Rectangle 4"/>
          <p:cNvSpPr/>
          <p:nvPr/>
        </p:nvSpPr>
        <p:spPr>
          <a:xfrm>
            <a:off x="548640" y="1600200"/>
            <a:ext cx="91440" cy="91440"/>
          </a:xfrm>
          <a:prstGeom prst="rect">
            <a:avLst/>
          </a:prstGeom>
          <a:solidFill>
            <a:srgbClr val="B6441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777240" y="1463040"/>
            <a:ext cx="1143000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600" b="0">
                <a:solidFill>
                  <a:srgbClr val="202020"/>
                </a:solidFill>
                <a:latin typeface="Helvetica"/>
              </a:rPr>
              <a:t>Mock-electroporated control matched per donor.</a:t>
            </a:r>
          </a:p>
        </p:txBody>
      </p:sp>
      <p:sp>
        <p:nvSpPr>
          <p:cNvPr id="7" name="Rectangle 6"/>
          <p:cNvSpPr/>
          <p:nvPr/>
        </p:nvSpPr>
        <p:spPr>
          <a:xfrm>
            <a:off x="548640" y="2148840"/>
            <a:ext cx="91440" cy="91440"/>
          </a:xfrm>
          <a:prstGeom prst="rect">
            <a:avLst/>
          </a:prstGeom>
          <a:solidFill>
            <a:srgbClr val="B6441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777240" y="2011680"/>
            <a:ext cx="1143000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600" b="0">
                <a:solidFill>
                  <a:srgbClr val="202020"/>
                </a:solidFill>
                <a:latin typeface="Helvetica"/>
              </a:rPr>
              <a:t>Spike-in housekeeping (GAPDH, B2M) for normalisation.</a:t>
            </a:r>
          </a:p>
        </p:txBody>
      </p:sp>
      <p:sp>
        <p:nvSpPr>
          <p:cNvPr id="9" name="Rectangle 8"/>
          <p:cNvSpPr/>
          <p:nvPr/>
        </p:nvSpPr>
        <p:spPr>
          <a:xfrm>
            <a:off x="548640" y="2697480"/>
            <a:ext cx="91440" cy="91440"/>
          </a:xfrm>
          <a:prstGeom prst="rect">
            <a:avLst/>
          </a:prstGeom>
          <a:solidFill>
            <a:srgbClr val="B6441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777240" y="2560320"/>
            <a:ext cx="1143000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600" b="0">
                <a:solidFill>
                  <a:srgbClr val="202020"/>
                </a:solidFill>
                <a:latin typeface="Helvetica"/>
              </a:rPr>
              <a:t>Off-target capture-seq at the top 10 predicted sites.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164592"/>
          </a:xfrm>
          <a:prstGeom prst="rect">
            <a:avLst/>
          </a:prstGeom>
          <a:solidFill>
            <a:srgbClr val="B6441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411480"/>
            <a:ext cx="10972800" cy="8229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2400" b="1">
                <a:solidFill>
                  <a:srgbClr val="202020"/>
                </a:solidFill>
                <a:latin typeface="Helvetica"/>
              </a:rPr>
              <a:t>Key result · panel a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1051560"/>
            <a:ext cx="10972800" cy="5486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200" b="0">
                <a:solidFill>
                  <a:srgbClr val="666666"/>
                </a:solidFill>
                <a:latin typeface="Helvetica"/>
              </a:rPr>
              <a:t>Mean log2 fold-change (control vs treated) across FOXP3 / IL2RA / CTLA4. Error bars = SEM, n=3 biological replicates.</a:t>
            </a:r>
          </a:p>
        </p:txBody>
      </p:sp>
      <p:sp>
        <p:nvSpPr>
          <p:cNvPr id="5" name="Rectangle 4"/>
          <p:cNvSpPr/>
          <p:nvPr/>
        </p:nvSpPr>
        <p:spPr>
          <a:xfrm>
            <a:off x="1097280" y="4926467"/>
            <a:ext cx="548640" cy="11292"/>
          </a:xfrm>
          <a:prstGeom prst="rect">
            <a:avLst/>
          </a:prstGeom>
          <a:solidFill>
            <a:srgbClr val="0072B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1737360" y="2939796"/>
            <a:ext cx="548640" cy="1997963"/>
          </a:xfrm>
          <a:prstGeom prst="rect">
            <a:avLst/>
          </a:prstGeom>
          <a:solidFill>
            <a:srgbClr val="D55E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1097280" y="4983480"/>
            <a:ext cx="128016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1200" b="1">
                <a:solidFill>
                  <a:srgbClr val="202020"/>
                </a:solidFill>
                <a:latin typeface="Helvetica"/>
              </a:rPr>
              <a:t>FOXP3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097280" y="4560707"/>
            <a:ext cx="54864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1000" b="0">
                <a:solidFill>
                  <a:srgbClr val="0072B2"/>
                </a:solidFill>
                <a:latin typeface="Helvetica"/>
              </a:rPr>
              <a:t>0.01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737360" y="2574036"/>
            <a:ext cx="54864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1000" b="0">
                <a:solidFill>
                  <a:srgbClr val="D55E00"/>
                </a:solidFill>
                <a:latin typeface="Helvetica"/>
              </a:rPr>
              <a:t>2.30</a:t>
            </a:r>
          </a:p>
        </p:txBody>
      </p:sp>
      <p:sp>
        <p:nvSpPr>
          <p:cNvPr id="10" name="Rectangle 9"/>
          <p:cNvSpPr/>
          <p:nvPr/>
        </p:nvSpPr>
        <p:spPr>
          <a:xfrm>
            <a:off x="4389120" y="4917780"/>
            <a:ext cx="548640" cy="19979"/>
          </a:xfrm>
          <a:prstGeom prst="rect">
            <a:avLst/>
          </a:prstGeom>
          <a:solidFill>
            <a:srgbClr val="0072B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5029200" y="3443630"/>
            <a:ext cx="548640" cy="1494129"/>
          </a:xfrm>
          <a:prstGeom prst="rect">
            <a:avLst/>
          </a:prstGeom>
          <a:solidFill>
            <a:srgbClr val="D55E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4389120" y="4983480"/>
            <a:ext cx="128016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1200" b="1">
                <a:solidFill>
                  <a:srgbClr val="202020"/>
                </a:solidFill>
                <a:latin typeface="Helvetica"/>
              </a:rPr>
              <a:t>IL2RA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389120" y="4552020"/>
            <a:ext cx="54864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1000" b="0">
                <a:solidFill>
                  <a:srgbClr val="0072B2"/>
                </a:solidFill>
                <a:latin typeface="Helvetica"/>
              </a:rPr>
              <a:t>0.02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029200" y="3077870"/>
            <a:ext cx="54864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1000" b="0">
                <a:solidFill>
                  <a:srgbClr val="D55E00"/>
                </a:solidFill>
                <a:latin typeface="Helvetica"/>
              </a:rPr>
              <a:t>1.72</a:t>
            </a:r>
          </a:p>
        </p:txBody>
      </p:sp>
      <p:sp>
        <p:nvSpPr>
          <p:cNvPr id="15" name="Rectangle 14"/>
          <p:cNvSpPr/>
          <p:nvPr/>
        </p:nvSpPr>
        <p:spPr>
          <a:xfrm>
            <a:off x="7680960" y="4903012"/>
            <a:ext cx="548640" cy="34747"/>
          </a:xfrm>
          <a:prstGeom prst="rect">
            <a:avLst/>
          </a:prstGeom>
          <a:solidFill>
            <a:srgbClr val="0072B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Rectangle 15"/>
          <p:cNvSpPr/>
          <p:nvPr/>
        </p:nvSpPr>
        <p:spPr>
          <a:xfrm>
            <a:off x="8321040" y="3678174"/>
            <a:ext cx="548640" cy="1259586"/>
          </a:xfrm>
          <a:prstGeom prst="rect">
            <a:avLst/>
          </a:prstGeom>
          <a:solidFill>
            <a:srgbClr val="D55E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7680960" y="4983480"/>
            <a:ext cx="128016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1200" b="1">
                <a:solidFill>
                  <a:srgbClr val="202020"/>
                </a:solidFill>
                <a:latin typeface="Helvetica"/>
              </a:rPr>
              <a:t>CTLA4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7680960" y="4537252"/>
            <a:ext cx="54864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1000" b="0">
                <a:solidFill>
                  <a:srgbClr val="0072B2"/>
                </a:solidFill>
                <a:latin typeface="Helvetica"/>
              </a:rPr>
              <a:t>0.04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8321040" y="3312414"/>
            <a:ext cx="54864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1000" b="0">
                <a:solidFill>
                  <a:srgbClr val="D55E00"/>
                </a:solidFill>
                <a:latin typeface="Helvetica"/>
              </a:rPr>
              <a:t>1.45</a:t>
            </a:r>
          </a:p>
        </p:txBody>
      </p:sp>
      <p:sp>
        <p:nvSpPr>
          <p:cNvPr id="20" name="Rectangle 19"/>
          <p:cNvSpPr/>
          <p:nvPr/>
        </p:nvSpPr>
        <p:spPr>
          <a:xfrm>
            <a:off x="10698480" y="2194560"/>
            <a:ext cx="228600" cy="228600"/>
          </a:xfrm>
          <a:prstGeom prst="rect">
            <a:avLst/>
          </a:prstGeom>
          <a:solidFill>
            <a:srgbClr val="0072B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11018520" y="2157984"/>
            <a:ext cx="109728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200" b="0">
                <a:solidFill>
                  <a:srgbClr val="202020"/>
                </a:solidFill>
                <a:latin typeface="Helvetica"/>
              </a:rPr>
              <a:t>control</a:t>
            </a:r>
          </a:p>
        </p:txBody>
      </p:sp>
      <p:sp>
        <p:nvSpPr>
          <p:cNvPr id="22" name="Rectangle 21"/>
          <p:cNvSpPr/>
          <p:nvPr/>
        </p:nvSpPr>
        <p:spPr>
          <a:xfrm>
            <a:off x="10698480" y="2606040"/>
            <a:ext cx="228600" cy="228600"/>
          </a:xfrm>
          <a:prstGeom prst="rect">
            <a:avLst/>
          </a:prstGeom>
          <a:solidFill>
            <a:srgbClr val="D55E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11018520" y="2569464"/>
            <a:ext cx="109728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200" b="0">
                <a:solidFill>
                  <a:srgbClr val="202020"/>
                </a:solidFill>
                <a:latin typeface="Helvetica"/>
              </a:rPr>
              <a:t>treated</a:t>
            </a:r>
          </a:p>
        </p:txBody>
      </p:sp>
      <p:cxnSp>
        <p:nvCxnSpPr>
          <p:cNvPr id="24" name="Connector 23"/>
          <p:cNvCxnSpPr/>
          <p:nvPr/>
        </p:nvCxnSpPr>
        <p:spPr>
          <a:xfrm>
            <a:off x="914400" y="5074920"/>
            <a:ext cx="10515600" cy="0"/>
          </a:xfrm>
          <a:prstGeom prst="line">
            <a:avLst/>
          </a:prstGeom>
          <a:ln w="12700">
            <a:solidFill>
              <a:srgbClr val="20202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365760" y="1691640"/>
            <a:ext cx="73152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/>
            <a:r>
              <a:rPr sz="1000" b="0">
                <a:solidFill>
                  <a:srgbClr val="666666"/>
                </a:solidFill>
                <a:latin typeface="Helvetica"/>
              </a:rPr>
              <a:t>3.0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365760" y="3017520"/>
            <a:ext cx="73152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/>
            <a:r>
              <a:rPr sz="1000" b="0">
                <a:solidFill>
                  <a:srgbClr val="666666"/>
                </a:solidFill>
                <a:latin typeface="Helvetica"/>
              </a:rPr>
              <a:t>1.5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365760" y="4892040"/>
            <a:ext cx="73152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/>
            <a:r>
              <a:rPr sz="1000" b="0">
                <a:solidFill>
                  <a:srgbClr val="666666"/>
                </a:solidFill>
                <a:latin typeface="Helvetica"/>
              </a:rPr>
              <a:t>0.0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164592"/>
          </a:xfrm>
          <a:prstGeom prst="rect">
            <a:avLst/>
          </a:prstGeom>
          <a:solidFill>
            <a:srgbClr val="B6441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411480"/>
            <a:ext cx="10972800" cy="8229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2800" b="1">
                <a:solidFill>
                  <a:srgbClr val="202020"/>
                </a:solidFill>
                <a:latin typeface="Helvetica"/>
              </a:rPr>
              <a:t>Key result · panel b (replicates)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548640" y="1234440"/>
            <a:ext cx="11338560" cy="0"/>
          </a:xfrm>
          <a:prstGeom prst="line">
            <a:avLst/>
          </a:prstGeom>
          <a:ln w="6350">
            <a:solidFill>
              <a:srgbClr val="666666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Rectangle 4"/>
          <p:cNvSpPr/>
          <p:nvPr/>
        </p:nvSpPr>
        <p:spPr>
          <a:xfrm>
            <a:off x="548640" y="1600200"/>
            <a:ext cx="91440" cy="91440"/>
          </a:xfrm>
          <a:prstGeom prst="rect">
            <a:avLst/>
          </a:prstGeom>
          <a:solidFill>
            <a:srgbClr val="B6441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777240" y="1463040"/>
            <a:ext cx="1143000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600" b="0">
                <a:solidFill>
                  <a:srgbClr val="202020"/>
                </a:solidFill>
                <a:latin typeface="Helvetica"/>
              </a:rPr>
              <a:t>Per-sample log2 fold-change overlays the panel-a means.</a:t>
            </a:r>
          </a:p>
        </p:txBody>
      </p:sp>
      <p:sp>
        <p:nvSpPr>
          <p:cNvPr id="7" name="Rectangle 6"/>
          <p:cNvSpPr/>
          <p:nvPr/>
        </p:nvSpPr>
        <p:spPr>
          <a:xfrm>
            <a:off x="548640" y="2148840"/>
            <a:ext cx="91440" cy="91440"/>
          </a:xfrm>
          <a:prstGeom prst="rect">
            <a:avLst/>
          </a:prstGeom>
          <a:solidFill>
            <a:srgbClr val="B6441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777240" y="2011680"/>
            <a:ext cx="1143000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600" b="0">
                <a:solidFill>
                  <a:srgbClr val="202020"/>
                </a:solidFill>
                <a:latin typeface="Helvetica"/>
              </a:rPr>
              <a:t>Within-condition spread is ≤0.15 across all donors.</a:t>
            </a:r>
          </a:p>
        </p:txBody>
      </p:sp>
      <p:sp>
        <p:nvSpPr>
          <p:cNvPr id="9" name="Rectangle 8"/>
          <p:cNvSpPr/>
          <p:nvPr/>
        </p:nvSpPr>
        <p:spPr>
          <a:xfrm>
            <a:off x="548640" y="2697480"/>
            <a:ext cx="91440" cy="91440"/>
          </a:xfrm>
          <a:prstGeom prst="rect">
            <a:avLst/>
          </a:prstGeom>
          <a:solidFill>
            <a:srgbClr val="B6441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777240" y="2560320"/>
            <a:ext cx="1143000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600" b="0">
                <a:solidFill>
                  <a:srgbClr val="202020"/>
                </a:solidFill>
                <a:latin typeface="Helvetica"/>
              </a:rPr>
              <a:t>All treated replicates exceed every control replicate at every locus.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164592"/>
          </a:xfrm>
          <a:prstGeom prst="rect">
            <a:avLst/>
          </a:prstGeom>
          <a:solidFill>
            <a:srgbClr val="B6441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411480"/>
            <a:ext cx="10972800" cy="8229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2400" b="1">
                <a:solidFill>
                  <a:srgbClr val="202020"/>
                </a:solidFill>
                <a:latin typeface="Helvetica"/>
              </a:rPr>
              <a:t>Key result · panel c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1051560"/>
            <a:ext cx="10972800" cy="5486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200" b="0">
                <a:solidFill>
                  <a:srgbClr val="666666"/>
                </a:solidFill>
                <a:latin typeface="Helvetica"/>
              </a:rPr>
              <a:t>Volcano-style scatter — every sample plotted as log2 FC against −log10(p).</a:t>
            </a:r>
          </a:p>
        </p:txBody>
      </p:sp>
      <p:cxnSp>
        <p:nvCxnSpPr>
          <p:cNvPr id="5" name="Connector 4"/>
          <p:cNvCxnSpPr/>
          <p:nvPr/>
        </p:nvCxnSpPr>
        <p:spPr>
          <a:xfrm>
            <a:off x="1097280" y="5120640"/>
            <a:ext cx="9875520" cy="0"/>
          </a:xfrm>
          <a:prstGeom prst="line">
            <a:avLst/>
          </a:prstGeom>
          <a:ln w="9525">
            <a:solidFill>
              <a:srgbClr val="20202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Connector 5"/>
          <p:cNvCxnSpPr/>
          <p:nvPr/>
        </p:nvCxnSpPr>
        <p:spPr>
          <a:xfrm>
            <a:off x="1097280" y="1645920"/>
            <a:ext cx="0" cy="3474720"/>
          </a:xfrm>
          <a:prstGeom prst="line">
            <a:avLst/>
          </a:prstGeom>
          <a:ln w="9525">
            <a:solidFill>
              <a:srgbClr val="20202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Oval 6"/>
          <p:cNvSpPr/>
          <p:nvPr/>
        </p:nvSpPr>
        <p:spPr>
          <a:xfrm>
            <a:off x="2660904" y="4581144"/>
            <a:ext cx="164592" cy="164592"/>
          </a:xfrm>
          <a:prstGeom prst="ellipse">
            <a:avLst/>
          </a:prstGeom>
          <a:solidFill>
            <a:srgbClr val="0072B2"/>
          </a:solidFill>
          <a:ln w="5080">
            <a:solidFill>
              <a:srgbClr val="20202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Oval 7"/>
          <p:cNvSpPr/>
          <p:nvPr/>
        </p:nvSpPr>
        <p:spPr>
          <a:xfrm>
            <a:off x="3026664" y="4535424"/>
            <a:ext cx="164592" cy="164592"/>
          </a:xfrm>
          <a:prstGeom prst="ellipse">
            <a:avLst/>
          </a:prstGeom>
          <a:solidFill>
            <a:srgbClr val="0072B2"/>
          </a:solidFill>
          <a:ln w="5080">
            <a:solidFill>
              <a:srgbClr val="20202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Oval 8"/>
          <p:cNvSpPr/>
          <p:nvPr/>
        </p:nvSpPr>
        <p:spPr>
          <a:xfrm>
            <a:off x="3392424" y="4489704"/>
            <a:ext cx="164592" cy="164592"/>
          </a:xfrm>
          <a:prstGeom prst="ellipse">
            <a:avLst/>
          </a:prstGeom>
          <a:solidFill>
            <a:srgbClr val="0072B2"/>
          </a:solidFill>
          <a:ln w="5080">
            <a:solidFill>
              <a:srgbClr val="20202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Oval 9"/>
          <p:cNvSpPr/>
          <p:nvPr/>
        </p:nvSpPr>
        <p:spPr>
          <a:xfrm>
            <a:off x="2843784" y="4443984"/>
            <a:ext cx="164592" cy="164592"/>
          </a:xfrm>
          <a:prstGeom prst="ellipse">
            <a:avLst/>
          </a:prstGeom>
          <a:solidFill>
            <a:srgbClr val="0072B2"/>
          </a:solidFill>
          <a:ln w="5080">
            <a:solidFill>
              <a:srgbClr val="20202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Oval 10"/>
          <p:cNvSpPr/>
          <p:nvPr/>
        </p:nvSpPr>
        <p:spPr>
          <a:xfrm>
            <a:off x="3209544" y="4581144"/>
            <a:ext cx="164592" cy="164592"/>
          </a:xfrm>
          <a:prstGeom prst="ellipse">
            <a:avLst/>
          </a:prstGeom>
          <a:solidFill>
            <a:srgbClr val="0072B2"/>
          </a:solidFill>
          <a:ln w="5080">
            <a:solidFill>
              <a:srgbClr val="20202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Oval 11"/>
          <p:cNvSpPr/>
          <p:nvPr/>
        </p:nvSpPr>
        <p:spPr>
          <a:xfrm>
            <a:off x="3118104" y="4489704"/>
            <a:ext cx="164592" cy="164592"/>
          </a:xfrm>
          <a:prstGeom prst="ellipse">
            <a:avLst/>
          </a:prstGeom>
          <a:solidFill>
            <a:srgbClr val="0072B2"/>
          </a:solidFill>
          <a:ln w="5080">
            <a:solidFill>
              <a:srgbClr val="20202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Oval 12"/>
          <p:cNvSpPr/>
          <p:nvPr/>
        </p:nvSpPr>
        <p:spPr>
          <a:xfrm>
            <a:off x="7781544" y="1929384"/>
            <a:ext cx="164592" cy="164592"/>
          </a:xfrm>
          <a:prstGeom prst="ellipse">
            <a:avLst/>
          </a:prstGeom>
          <a:solidFill>
            <a:srgbClr val="D55E00"/>
          </a:solidFill>
          <a:ln w="5080">
            <a:solidFill>
              <a:srgbClr val="20202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Oval 13"/>
          <p:cNvSpPr/>
          <p:nvPr/>
        </p:nvSpPr>
        <p:spPr>
          <a:xfrm>
            <a:off x="7598664" y="2112264"/>
            <a:ext cx="164592" cy="164592"/>
          </a:xfrm>
          <a:prstGeom prst="ellipse">
            <a:avLst/>
          </a:prstGeom>
          <a:solidFill>
            <a:srgbClr val="D55E00"/>
          </a:solidFill>
          <a:ln w="5080">
            <a:solidFill>
              <a:srgbClr val="20202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Oval 14"/>
          <p:cNvSpPr/>
          <p:nvPr/>
        </p:nvSpPr>
        <p:spPr>
          <a:xfrm>
            <a:off x="7964424" y="1746504"/>
            <a:ext cx="164592" cy="164592"/>
          </a:xfrm>
          <a:prstGeom prst="ellipse">
            <a:avLst/>
          </a:prstGeom>
          <a:solidFill>
            <a:srgbClr val="D55E00"/>
          </a:solidFill>
          <a:ln w="5080">
            <a:solidFill>
              <a:srgbClr val="20202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Oval 15"/>
          <p:cNvSpPr/>
          <p:nvPr/>
        </p:nvSpPr>
        <p:spPr>
          <a:xfrm>
            <a:off x="6684264" y="2386584"/>
            <a:ext cx="164592" cy="164592"/>
          </a:xfrm>
          <a:prstGeom prst="ellipse">
            <a:avLst/>
          </a:prstGeom>
          <a:solidFill>
            <a:srgbClr val="D55E00"/>
          </a:solidFill>
          <a:ln w="5080">
            <a:solidFill>
              <a:srgbClr val="20202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Oval 16"/>
          <p:cNvSpPr/>
          <p:nvPr/>
        </p:nvSpPr>
        <p:spPr>
          <a:xfrm>
            <a:off x="6409944" y="2569464"/>
            <a:ext cx="164592" cy="164592"/>
          </a:xfrm>
          <a:prstGeom prst="ellipse">
            <a:avLst/>
          </a:prstGeom>
          <a:solidFill>
            <a:srgbClr val="D55E00"/>
          </a:solidFill>
          <a:ln w="5080">
            <a:solidFill>
              <a:srgbClr val="20202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Oval 17"/>
          <p:cNvSpPr/>
          <p:nvPr/>
        </p:nvSpPr>
        <p:spPr>
          <a:xfrm>
            <a:off x="6867144" y="2295144"/>
            <a:ext cx="164592" cy="164592"/>
          </a:xfrm>
          <a:prstGeom prst="ellipse">
            <a:avLst/>
          </a:prstGeom>
          <a:solidFill>
            <a:srgbClr val="D55E00"/>
          </a:solidFill>
          <a:ln w="5080">
            <a:solidFill>
              <a:srgbClr val="20202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Oval 18"/>
          <p:cNvSpPr/>
          <p:nvPr/>
        </p:nvSpPr>
        <p:spPr>
          <a:xfrm>
            <a:off x="6318504" y="2660904"/>
            <a:ext cx="164592" cy="164592"/>
          </a:xfrm>
          <a:prstGeom prst="ellipse">
            <a:avLst/>
          </a:prstGeom>
          <a:solidFill>
            <a:srgbClr val="D55E00"/>
          </a:solidFill>
          <a:ln w="5080">
            <a:solidFill>
              <a:srgbClr val="20202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Oval 19"/>
          <p:cNvSpPr/>
          <p:nvPr/>
        </p:nvSpPr>
        <p:spPr>
          <a:xfrm>
            <a:off x="6135624" y="2935224"/>
            <a:ext cx="164592" cy="164592"/>
          </a:xfrm>
          <a:prstGeom prst="ellipse">
            <a:avLst/>
          </a:prstGeom>
          <a:solidFill>
            <a:srgbClr val="D55E00"/>
          </a:solidFill>
          <a:ln w="5080">
            <a:solidFill>
              <a:srgbClr val="20202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Oval 20"/>
          <p:cNvSpPr/>
          <p:nvPr/>
        </p:nvSpPr>
        <p:spPr>
          <a:xfrm>
            <a:off x="6501384" y="2752344"/>
            <a:ext cx="164592" cy="164592"/>
          </a:xfrm>
          <a:prstGeom prst="ellipse">
            <a:avLst/>
          </a:prstGeom>
          <a:solidFill>
            <a:srgbClr val="D55E00"/>
          </a:solidFill>
          <a:ln w="5080">
            <a:solidFill>
              <a:srgbClr val="20202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5486400" y="5303520"/>
            <a:ext cx="36576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200" b="0">
                <a:solidFill>
                  <a:srgbClr val="666666"/>
                </a:solidFill>
                <a:latin typeface="Helvetica"/>
              </a:rPr>
              <a:t>log2 fold-change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274320" y="3017520"/>
            <a:ext cx="82296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200" b="0">
                <a:solidFill>
                  <a:srgbClr val="666666"/>
                </a:solidFill>
                <a:latin typeface="Helvetica"/>
              </a:rPr>
              <a:t>−log10 p</a:t>
            </a:r>
          </a:p>
        </p:txBody>
      </p:sp>
      <p:sp>
        <p:nvSpPr>
          <p:cNvPr id="24" name="Rectangle 23"/>
          <p:cNvSpPr/>
          <p:nvPr/>
        </p:nvSpPr>
        <p:spPr>
          <a:xfrm>
            <a:off x="10058400" y="1828800"/>
            <a:ext cx="228600" cy="228600"/>
          </a:xfrm>
          <a:prstGeom prst="rect">
            <a:avLst/>
          </a:prstGeom>
          <a:solidFill>
            <a:srgbClr val="0072B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10378440" y="1792224"/>
            <a:ext cx="109728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100" b="0">
                <a:solidFill>
                  <a:srgbClr val="202020"/>
                </a:solidFill>
                <a:latin typeface="Helvetica"/>
              </a:rPr>
              <a:t>control</a:t>
            </a:r>
          </a:p>
        </p:txBody>
      </p:sp>
      <p:sp>
        <p:nvSpPr>
          <p:cNvPr id="26" name="Rectangle 25"/>
          <p:cNvSpPr/>
          <p:nvPr/>
        </p:nvSpPr>
        <p:spPr>
          <a:xfrm>
            <a:off x="10058400" y="2286000"/>
            <a:ext cx="228600" cy="228600"/>
          </a:xfrm>
          <a:prstGeom prst="rect">
            <a:avLst/>
          </a:prstGeom>
          <a:solidFill>
            <a:srgbClr val="D55E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10378440" y="2249424"/>
            <a:ext cx="109728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100" b="0">
                <a:solidFill>
                  <a:srgbClr val="202020"/>
                </a:solidFill>
                <a:latin typeface="Helvetica"/>
              </a:rPr>
              <a:t>treated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164592"/>
          </a:xfrm>
          <a:prstGeom prst="rect">
            <a:avLst/>
          </a:prstGeom>
          <a:solidFill>
            <a:srgbClr val="B6441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411480"/>
            <a:ext cx="10972800" cy="8229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2800" b="1">
                <a:solidFill>
                  <a:srgbClr val="202020"/>
                </a:solidFill>
                <a:latin typeface="Helvetica"/>
              </a:rPr>
              <a:t>Implications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548640" y="1234440"/>
            <a:ext cx="11338560" cy="0"/>
          </a:xfrm>
          <a:prstGeom prst="line">
            <a:avLst/>
          </a:prstGeom>
          <a:ln w="6350">
            <a:solidFill>
              <a:srgbClr val="666666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Rectangle 4"/>
          <p:cNvSpPr/>
          <p:nvPr/>
        </p:nvSpPr>
        <p:spPr>
          <a:xfrm>
            <a:off x="548640" y="1600200"/>
            <a:ext cx="91440" cy="91440"/>
          </a:xfrm>
          <a:prstGeom prst="rect">
            <a:avLst/>
          </a:prstGeom>
          <a:solidFill>
            <a:srgbClr val="B6441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777240" y="1463040"/>
            <a:ext cx="1143000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600" b="0">
                <a:solidFill>
                  <a:srgbClr val="202020"/>
                </a:solidFill>
                <a:latin typeface="Helvetica"/>
              </a:rPr>
              <a:t>PAM-flexible editors reach saturation editing in a single round on three regulatory loci.</a:t>
            </a:r>
          </a:p>
        </p:txBody>
      </p:sp>
      <p:sp>
        <p:nvSpPr>
          <p:cNvPr id="7" name="Rectangle 6"/>
          <p:cNvSpPr/>
          <p:nvPr/>
        </p:nvSpPr>
        <p:spPr>
          <a:xfrm>
            <a:off x="548640" y="2148840"/>
            <a:ext cx="91440" cy="91440"/>
          </a:xfrm>
          <a:prstGeom prst="rect">
            <a:avLst/>
          </a:prstGeom>
          <a:solidFill>
            <a:srgbClr val="B6441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777240" y="2011680"/>
            <a:ext cx="1143000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600" b="0">
                <a:solidFill>
                  <a:srgbClr val="202020"/>
                </a:solidFill>
                <a:latin typeface="Helvetica"/>
              </a:rPr>
              <a:t>Quantitative baseline established for engineered regulatory T-cell programmes.</a:t>
            </a:r>
          </a:p>
        </p:txBody>
      </p:sp>
      <p:sp>
        <p:nvSpPr>
          <p:cNvPr id="9" name="Rectangle 8"/>
          <p:cNvSpPr/>
          <p:nvPr/>
        </p:nvSpPr>
        <p:spPr>
          <a:xfrm>
            <a:off x="548640" y="2697480"/>
            <a:ext cx="91440" cy="91440"/>
          </a:xfrm>
          <a:prstGeom prst="rect">
            <a:avLst/>
          </a:prstGeom>
          <a:solidFill>
            <a:srgbClr val="B6441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777240" y="2560320"/>
            <a:ext cx="1143000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600" b="0">
                <a:solidFill>
                  <a:srgbClr val="202020"/>
                </a:solidFill>
                <a:latin typeface="Helvetica"/>
              </a:rPr>
              <a:t>Removes a critical PAM-availability constraint on clinical translation.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